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Arimo Bold" panose="020B0704020202020204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Poppins" pitchFamily="2" charset="77"/>
      <p:regular r:id="rId48"/>
      <p:bold r:id="rId49"/>
      <p:italic r:id="rId50"/>
      <p:boldItalic r:id="rId51"/>
    </p:embeddedFont>
    <p:embeddedFont>
      <p:font typeface="Poppins Bold" pitchFamily="2" charset="77"/>
      <p:regular r:id="rId52"/>
      <p:bold r:id="rId53"/>
    </p:embeddedFont>
    <p:embeddedFont>
      <p:font typeface="Poppins Light" panose="020B0604020202020204" pitchFamily="34" charset="0"/>
      <p:regular r:id="rId54"/>
      <p:italic r:id="rId55"/>
    </p:embeddedFont>
    <p:embeddedFont>
      <p:font typeface="Poppins Light Bold" panose="02000000000000000000" pitchFamily="2" charset="77"/>
      <p:regular r:id="rId56"/>
    </p:embeddedFont>
    <p:embeddedFont>
      <p:font typeface="Poppins Medium" panose="020B0604020202020204" pitchFamily="34" charset="0"/>
      <p:regular r:id="rId57"/>
      <p:italic r:id="rId58"/>
    </p:embeddedFont>
    <p:embeddedFont>
      <p:font typeface="Poppins Medium Bold" panose="02000000000000000000" pitchFamily="2" charset="7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48" autoAdjust="0"/>
  </p:normalViewPr>
  <p:slideViewPr>
    <p:cSldViewPr>
      <p:cViewPr varScale="1">
        <p:scale>
          <a:sx n="57" d="100"/>
          <a:sy n="57" d="100"/>
        </p:scale>
        <p:origin x="160" y="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140F9-FB28-8A40-B631-17E4D3C79093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F5C73-AFA1-4C48-8128-A357401F8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9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F5C73-AFA1-4C48-8128-A357401F80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9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gif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05738" y="2260462"/>
            <a:ext cx="7641615" cy="5845836"/>
            <a:chOff x="0" y="0"/>
            <a:chExt cx="10188820" cy="7794448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0" y="0"/>
              <a:ext cx="10188829" cy="7794498"/>
            </a:xfrm>
            <a:custGeom>
              <a:avLst/>
              <a:gdLst/>
              <a:ahLst/>
              <a:cxnLst/>
              <a:rect l="l" t="t" r="r" b="b"/>
              <a:pathLst>
                <a:path w="10188829" h="7794498">
                  <a:moveTo>
                    <a:pt x="10188829" y="7794498"/>
                  </a:moveTo>
                  <a:lnTo>
                    <a:pt x="0" y="7794498"/>
                  </a:lnTo>
                  <a:lnTo>
                    <a:pt x="0" y="0"/>
                  </a:lnTo>
                  <a:lnTo>
                    <a:pt x="10188829" y="0"/>
                  </a:lnTo>
                  <a:lnTo>
                    <a:pt x="10188829" y="7794498"/>
                  </a:lnTo>
                  <a:close/>
                </a:path>
              </a:pathLst>
            </a:custGeom>
            <a:blipFill>
              <a:blip r:embed="rId2"/>
              <a:stretch>
                <a:fillRect l="-19" r="-1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538968" y="1986618"/>
            <a:ext cx="442822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10B5BF"/>
                </a:solidFill>
                <a:latin typeface="Poppins Medium"/>
              </a:rPr>
              <a:t>A Brief of Other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8968" y="2834009"/>
            <a:ext cx="9260165" cy="492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86"/>
              </a:lnSpc>
            </a:pPr>
            <a:r>
              <a:rPr lang="en-US" sz="11441" dirty="0">
                <a:solidFill>
                  <a:srgbClr val="FFFFFF"/>
                </a:solidFill>
                <a:latin typeface="Poppins Bold"/>
              </a:rPr>
              <a:t>Error Correction Codes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8968" y="8020573"/>
            <a:ext cx="11330431" cy="5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Poppins Medium"/>
              </a:rPr>
              <a:t>Group 5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20896" y="-716402"/>
            <a:ext cx="3586584" cy="2976864"/>
            <a:chOff x="0" y="0"/>
            <a:chExt cx="4782112" cy="39691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82058" cy="3969131"/>
            </a:xfrm>
            <a:custGeom>
              <a:avLst/>
              <a:gdLst/>
              <a:ahLst/>
              <a:cxnLst/>
              <a:rect l="l" t="t" r="r" b="b"/>
              <a:pathLst>
                <a:path w="4782058" h="3969131">
                  <a:moveTo>
                    <a:pt x="0" y="0"/>
                  </a:moveTo>
                  <a:lnTo>
                    <a:pt x="4782058" y="0"/>
                  </a:lnTo>
                  <a:lnTo>
                    <a:pt x="4782058" y="3969131"/>
                  </a:lnTo>
                  <a:lnTo>
                    <a:pt x="0" y="3969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" r="-53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3341" y="1981198"/>
            <a:ext cx="14501319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8500" spc="-221">
                <a:solidFill>
                  <a:srgbClr val="FFFFFF"/>
                </a:solidFill>
                <a:latin typeface="Poppins Medium"/>
              </a:rPr>
              <a:t>Applications</a:t>
            </a:r>
          </a:p>
        </p:txBody>
      </p:sp>
      <p:sp>
        <p:nvSpPr>
          <p:cNvPr id="3" name="AutoShape 3"/>
          <p:cNvSpPr/>
          <p:nvPr/>
        </p:nvSpPr>
        <p:spPr>
          <a:xfrm>
            <a:off x="1893341" y="4005786"/>
            <a:ext cx="14501319" cy="0"/>
          </a:xfrm>
          <a:prstGeom prst="line">
            <a:avLst/>
          </a:prstGeom>
          <a:ln w="38100" cap="flat">
            <a:solidFill>
              <a:srgbClr val="C6C6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516330" y="5162227"/>
            <a:ext cx="3478647" cy="55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4"/>
              </a:lnSpc>
            </a:pPr>
            <a:r>
              <a:rPr lang="en-US" sz="3699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CDs/DVDs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4400" y="7534275"/>
            <a:ext cx="3478647" cy="11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4"/>
              </a:lnSpc>
            </a:pPr>
            <a:r>
              <a:rPr lang="en-US" sz="3699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Digital Broadcasting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1309" y="4886510"/>
            <a:ext cx="2645381" cy="11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4"/>
              </a:lnSpc>
            </a:pPr>
            <a:r>
              <a:rPr lang="en-US" sz="3699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Data Storage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8852" y="7534276"/>
            <a:ext cx="3876675" cy="11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54"/>
              </a:lnSpc>
            </a:pPr>
            <a:r>
              <a:rPr lang="en-US" sz="3699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Space Communication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3022" y="4886510"/>
            <a:ext cx="4101059" cy="11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4"/>
              </a:lnSpc>
            </a:pPr>
            <a:r>
              <a:rPr lang="en-US" sz="3699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Data Transmission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0933" y="3305175"/>
            <a:ext cx="11646135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Poppins Medium Bold"/>
              </a:rPr>
              <a:t>Network Coding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710" y="9258300"/>
            <a:ext cx="391447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Amrin Paudel 202169990046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6671" y="2636502"/>
            <a:ext cx="4161047" cy="5327660"/>
            <a:chOff x="0" y="0"/>
            <a:chExt cx="5548062" cy="71035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548062" cy="7103546"/>
              <a:chOff x="0" y="0"/>
              <a:chExt cx="1235113" cy="15813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5113" cy="1581396"/>
              </a:xfrm>
              <a:custGeom>
                <a:avLst/>
                <a:gdLst/>
                <a:ahLst/>
                <a:cxnLst/>
                <a:rect l="l" t="t" r="r" b="b"/>
                <a:pathLst>
                  <a:path w="1235113" h="1581396">
                    <a:moveTo>
                      <a:pt x="0" y="0"/>
                    </a:moveTo>
                    <a:lnTo>
                      <a:pt x="1235113" y="0"/>
                    </a:lnTo>
                    <a:lnTo>
                      <a:pt x="1235113" y="1581396"/>
                    </a:lnTo>
                    <a:lnTo>
                      <a:pt x="0" y="15813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78282" y="751134"/>
              <a:ext cx="4659111" cy="5601279"/>
            </a:xfrm>
            <a:custGeom>
              <a:avLst/>
              <a:gdLst/>
              <a:ahLst/>
              <a:cxnLst/>
              <a:rect l="l" t="t" r="r" b="b"/>
              <a:pathLst>
                <a:path w="4659111" h="5601279">
                  <a:moveTo>
                    <a:pt x="0" y="0"/>
                  </a:moveTo>
                  <a:lnTo>
                    <a:pt x="4659111" y="0"/>
                  </a:lnTo>
                  <a:lnTo>
                    <a:pt x="4659111" y="5601279"/>
                  </a:lnTo>
                  <a:lnTo>
                    <a:pt x="0" y="560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14" t="-672" r="-319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3657216" y="2636502"/>
            <a:ext cx="3792959" cy="5327660"/>
          </a:xfrm>
          <a:custGeom>
            <a:avLst/>
            <a:gdLst/>
            <a:ahLst/>
            <a:cxnLst/>
            <a:rect l="l" t="t" r="r" b="b"/>
            <a:pathLst>
              <a:path w="3792959" h="5327660">
                <a:moveTo>
                  <a:pt x="0" y="0"/>
                </a:moveTo>
                <a:lnTo>
                  <a:pt x="3792959" y="0"/>
                </a:lnTo>
                <a:lnTo>
                  <a:pt x="3792959" y="5327660"/>
                </a:lnTo>
                <a:lnTo>
                  <a:pt x="0" y="532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240" t="-632" b="-73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6800" y="947388"/>
            <a:ext cx="8622942" cy="22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45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What is Network Coding?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2981" y="3808373"/>
            <a:ext cx="8383409" cy="463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467" lvl="1" indent="-413233">
              <a:lnSpc>
                <a:spcPts val="4593"/>
              </a:lnSpc>
              <a:buFont typeface="Arial"/>
              <a:buChar char="•"/>
            </a:pPr>
            <a:r>
              <a:rPr lang="en-US" sz="3828" dirty="0">
                <a:solidFill>
                  <a:srgbClr val="FFFFFF"/>
                </a:solidFill>
                <a:latin typeface="Poppins Medium Bold"/>
              </a:rPr>
              <a:t> Encoding data before transmission and decoding it upon receipt.</a:t>
            </a:r>
          </a:p>
          <a:p>
            <a:pPr>
              <a:lnSpc>
                <a:spcPts val="4593"/>
              </a:lnSpc>
            </a:pPr>
            <a:endParaRPr lang="en-US" sz="3828" dirty="0">
              <a:solidFill>
                <a:srgbClr val="FFFFFF"/>
              </a:solidFill>
              <a:latin typeface="Poppins Medium Bold"/>
            </a:endParaRPr>
          </a:p>
          <a:p>
            <a:pPr>
              <a:lnSpc>
                <a:spcPts val="4593"/>
              </a:lnSpc>
            </a:pPr>
            <a:endParaRPr lang="en-US" sz="3828" dirty="0">
              <a:solidFill>
                <a:srgbClr val="FFFFFF"/>
              </a:solidFill>
              <a:latin typeface="Poppins Medium Bold"/>
            </a:endParaRPr>
          </a:p>
          <a:p>
            <a:pPr marL="826467" lvl="1" indent="-413233" algn="l">
              <a:lnSpc>
                <a:spcPts val="4593"/>
              </a:lnSpc>
              <a:buFont typeface="Arial"/>
              <a:buChar char="•"/>
            </a:pPr>
            <a:r>
              <a:rPr lang="en-US" sz="3828" dirty="0">
                <a:solidFill>
                  <a:srgbClr val="FFFFFF"/>
                </a:solidFill>
                <a:latin typeface="Poppins Medium Bold"/>
              </a:rPr>
              <a:t>They are performed to make networks work faster, more efficiently, and hassle-free.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58538" y="8427998"/>
            <a:ext cx="429351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Poppins Medium Bold"/>
              </a:rPr>
              <a:t>Wireless Network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53267" y="8427998"/>
            <a:ext cx="365843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Poppins Medium Bold"/>
              </a:rPr>
              <a:t>Wired Network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85666" y="800100"/>
            <a:ext cx="833054" cy="10048340"/>
          </a:xfrm>
          <a:custGeom>
            <a:avLst/>
            <a:gdLst/>
            <a:ahLst/>
            <a:cxnLst/>
            <a:rect l="l" t="t" r="r" b="b"/>
            <a:pathLst>
              <a:path w="833054" h="10048340">
                <a:moveTo>
                  <a:pt x="0" y="0"/>
                </a:moveTo>
                <a:lnTo>
                  <a:pt x="833054" y="0"/>
                </a:lnTo>
                <a:lnTo>
                  <a:pt x="833054" y="10048340"/>
                </a:lnTo>
                <a:lnTo>
                  <a:pt x="0" y="10048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910" r="-1143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25820" y="1189574"/>
            <a:ext cx="1224314" cy="1935675"/>
          </a:xfrm>
          <a:custGeom>
            <a:avLst/>
            <a:gdLst/>
            <a:ahLst/>
            <a:cxnLst/>
            <a:rect l="l" t="t" r="r" b="b"/>
            <a:pathLst>
              <a:path w="1224314" h="1935675">
                <a:moveTo>
                  <a:pt x="0" y="0"/>
                </a:moveTo>
                <a:lnTo>
                  <a:pt x="1224315" y="0"/>
                </a:lnTo>
                <a:lnTo>
                  <a:pt x="1224315" y="1935675"/>
                </a:lnTo>
                <a:lnTo>
                  <a:pt x="0" y="193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7943" y="1752599"/>
            <a:ext cx="7277877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Network Coding For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96800" y="1586208"/>
            <a:ext cx="4756741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59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Its Types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6907" y="3327514"/>
            <a:ext cx="8060526" cy="5245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Network coding is helpful in wireless mesh, messaging, storage, multicast streaming, file-sharing peer-to-peer (P2P), and other networks where the same data needs to be sent to multiple destinations.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3327514"/>
            <a:ext cx="8117080" cy="574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0" lvl="1" indent="-485770">
              <a:lnSpc>
                <a:spcPts val="6749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Random Network Coding</a:t>
            </a:r>
          </a:p>
          <a:p>
            <a:pPr>
              <a:lnSpc>
                <a:spcPts val="6749"/>
              </a:lnSpc>
            </a:pPr>
            <a:endParaRPr lang="en-US" sz="4000" dirty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  <a:p>
            <a:pPr marL="971540" lvl="1" indent="-485770">
              <a:lnSpc>
                <a:spcPts val="6749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Vector Network Coding</a:t>
            </a:r>
          </a:p>
          <a:p>
            <a:pPr>
              <a:lnSpc>
                <a:spcPts val="6749"/>
              </a:lnSpc>
            </a:pPr>
            <a:endParaRPr lang="en-US" sz="4000" dirty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  <a:p>
            <a:pPr marL="971540" lvl="1" indent="-485770">
              <a:lnSpc>
                <a:spcPts val="6749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Linear Network Coding</a:t>
            </a:r>
          </a:p>
          <a:p>
            <a:pPr>
              <a:lnSpc>
                <a:spcPts val="6149"/>
              </a:lnSpc>
            </a:pPr>
            <a:endParaRPr lang="en-US" sz="4499" dirty="0">
              <a:solidFill>
                <a:srgbClr val="FFFFFF"/>
              </a:solidFill>
              <a:latin typeface="Open Sans"/>
            </a:endParaRPr>
          </a:p>
          <a:p>
            <a:pPr marL="0" lvl="0" indent="0" algn="l">
              <a:lnSpc>
                <a:spcPts val="5399"/>
              </a:lnSpc>
              <a:spcBef>
                <a:spcPct val="0"/>
              </a:spcBef>
            </a:pPr>
            <a:endParaRPr lang="en-US" sz="4499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8453" y="1709289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788453" y="2798684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788453" y="5161832"/>
            <a:ext cx="771999" cy="77199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788453" y="3980258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88453" y="6261076"/>
            <a:ext cx="771999" cy="7719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88453" y="7356924"/>
            <a:ext cx="771999" cy="77199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788453" y="8486301"/>
            <a:ext cx="771999" cy="7719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6C6C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562061" y="4366257"/>
            <a:ext cx="3893008" cy="4013410"/>
          </a:xfrm>
          <a:custGeom>
            <a:avLst/>
            <a:gdLst/>
            <a:ahLst/>
            <a:cxnLst/>
            <a:rect l="l" t="t" r="r" b="b"/>
            <a:pathLst>
              <a:path w="3893008" h="4013410">
                <a:moveTo>
                  <a:pt x="0" y="0"/>
                </a:moveTo>
                <a:lnTo>
                  <a:pt x="3893008" y="0"/>
                </a:lnTo>
                <a:lnTo>
                  <a:pt x="3893008" y="4013411"/>
                </a:lnTo>
                <a:lnTo>
                  <a:pt x="0" y="4013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334212" y="1500613"/>
            <a:ext cx="7810787" cy="869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Encoding at Intermediate Nodes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01847" y="160083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280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212" y="259422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Efficient Data Mixing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1847" y="2769728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2800" u="none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34212" y="492523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Decoding at Receivers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1847" y="5171357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2800" u="none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34213" y="3702881"/>
            <a:ext cx="7925087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Transmission of Coded Packets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01847" y="3980258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2800" u="none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34212" y="6069145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Improved Reliability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01847" y="621958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2800" u="none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3208" y="1416799"/>
            <a:ext cx="6185062" cy="256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5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Working Principles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34212" y="716499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Network Optimization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01847" y="7346493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01847" y="8509923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7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34212" y="8294370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Security Enhancement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55" r="5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0852" y="876300"/>
            <a:ext cx="7413963" cy="210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4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Benefits of Network Coding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776" y="3904022"/>
            <a:ext cx="8604117" cy="500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42" lvl="1" indent="-507371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Poppins Medium Bold"/>
              </a:rPr>
              <a:t>Increased Throughput</a:t>
            </a:r>
          </a:p>
          <a:p>
            <a:pPr marL="1014742" lvl="1" indent="-507371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Poppins Medium Bold"/>
              </a:rPr>
              <a:t>Guaranteed Robustness</a:t>
            </a:r>
          </a:p>
          <a:p>
            <a:pPr marL="1014742" lvl="1" indent="-507371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Poppins Medium Bold"/>
              </a:rPr>
              <a:t>Enhanced Security</a:t>
            </a:r>
          </a:p>
          <a:p>
            <a:pPr marL="1014742" lvl="1" indent="-507371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Poppins Medium Bold"/>
              </a:rPr>
              <a:t>Automated Scalability </a:t>
            </a:r>
          </a:p>
          <a:p>
            <a:pPr marL="1014742" lvl="1" indent="-507371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Poppins Medium Bold"/>
              </a:rPr>
              <a:t>Improved Network Resilience</a:t>
            </a:r>
          </a:p>
          <a:p>
            <a:pPr>
              <a:lnSpc>
                <a:spcPts val="5640"/>
              </a:lnSpc>
            </a:pPr>
            <a:endParaRPr lang="en-US" sz="4700" dirty="0">
              <a:solidFill>
                <a:srgbClr val="FFFFFF"/>
              </a:solidFill>
              <a:latin typeface="Poppins Medium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0933" y="4219575"/>
            <a:ext cx="1164613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Poppins Medium Bold"/>
              </a:rPr>
              <a:t>BCH Codes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5324" y="9258300"/>
            <a:ext cx="466725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Mervin Chew Fang Yi 202169990116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765486" y="3557588"/>
            <a:ext cx="6167680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Poppins Medium Bold"/>
              </a:rPr>
              <a:t>What Are BCH Codes??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53675" y="1680214"/>
            <a:ext cx="6000818" cy="6984999"/>
            <a:chOff x="0" y="9525"/>
            <a:chExt cx="8001091" cy="931333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8001091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4" lvl="1" indent="-377822" algn="l">
                <a:lnSpc>
                  <a:spcPts val="4199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FFFFFF"/>
                  </a:solidFill>
                  <a:latin typeface="Poppins Light"/>
                </a:rPr>
                <a:t>Stands for (</a:t>
              </a:r>
              <a:r>
                <a:rPr lang="en-US" sz="3499" dirty="0">
                  <a:solidFill>
                    <a:srgbClr val="FFFFFF"/>
                  </a:solidFill>
                  <a:latin typeface="Poppins Light Bold"/>
                </a:rPr>
                <a:t>Bose-Chaudhuri-</a:t>
              </a:r>
              <a:r>
                <a:rPr lang="en-US" sz="3499" dirty="0" err="1">
                  <a:solidFill>
                    <a:srgbClr val="FFFFFF"/>
                  </a:solidFill>
                  <a:latin typeface="Poppins Light Bold"/>
                </a:rPr>
                <a:t>Hocquenghem</a:t>
              </a:r>
              <a:r>
                <a:rPr lang="en-US" sz="3499" dirty="0">
                  <a:solidFill>
                    <a:srgbClr val="FFFFFF"/>
                  </a:solidFill>
                  <a:latin typeface="Poppins Light"/>
                </a:rPr>
                <a:t>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44206"/>
              <a:ext cx="7747827" cy="2872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4" lvl="1" indent="-377822" algn="l">
                <a:lnSpc>
                  <a:spcPts val="4199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FFFFFF"/>
                  </a:solidFill>
                  <a:latin typeface="Poppins Light"/>
                </a:rPr>
                <a:t>Detect and correct errors during data transmission or storage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168506"/>
              <a:ext cx="8001091" cy="2154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4" lvl="1" indent="-377822" algn="l">
                <a:lnSpc>
                  <a:spcPts val="4199"/>
                </a:lnSpc>
                <a:buFont typeface="Arial"/>
                <a:buChar char="•"/>
              </a:pPr>
              <a:r>
                <a:rPr lang="en-US" sz="3499" dirty="0">
                  <a:solidFill>
                    <a:srgbClr val="FFFFFF"/>
                  </a:solidFill>
                  <a:latin typeface="Poppins Light"/>
                </a:rPr>
                <a:t>Used in digital communication and data storage systems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7116699" y="8394004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698346" flipH="1">
            <a:off x="167684" y="195339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6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6" y="2955461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6353" y="1371470"/>
            <a:ext cx="87494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7"/>
              </a:lnSpc>
            </a:pPr>
            <a:r>
              <a:rPr lang="en-US" sz="6998" dirty="0">
                <a:solidFill>
                  <a:srgbClr val="FFFFFF"/>
                </a:solidFill>
                <a:latin typeface="Poppins Medium Bold"/>
              </a:rPr>
              <a:t>How Does It Work?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12865622" y="10287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81385" y="3951618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35874" y="3309271"/>
            <a:ext cx="6307634" cy="51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 dirty="0">
                <a:solidFill>
                  <a:srgbClr val="FFFFFF"/>
                </a:solidFill>
                <a:latin typeface="Poppins Light"/>
              </a:rPr>
              <a:t>Block-Based Encoding</a:t>
            </a:r>
          </a:p>
          <a:p>
            <a:pPr>
              <a:lnSpc>
                <a:spcPts val="4560"/>
              </a:lnSpc>
            </a:pPr>
            <a:endParaRPr lang="en-US" sz="3800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560"/>
              </a:lnSpc>
            </a:pPr>
            <a:r>
              <a:rPr lang="en-US" sz="3800" dirty="0">
                <a:solidFill>
                  <a:srgbClr val="FFFFFF"/>
                </a:solidFill>
                <a:latin typeface="Poppins Light"/>
              </a:rPr>
              <a:t>Generator Polynomial</a:t>
            </a:r>
          </a:p>
          <a:p>
            <a:pPr>
              <a:lnSpc>
                <a:spcPts val="4560"/>
              </a:lnSpc>
            </a:pPr>
            <a:endParaRPr lang="en-US" sz="3800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560"/>
              </a:lnSpc>
            </a:pPr>
            <a:r>
              <a:rPr lang="en-US" sz="3800" dirty="0">
                <a:solidFill>
                  <a:srgbClr val="FFFFFF"/>
                </a:solidFill>
                <a:latin typeface="Poppins Light"/>
              </a:rPr>
              <a:t>Encoding Process</a:t>
            </a:r>
          </a:p>
          <a:p>
            <a:pPr>
              <a:lnSpc>
                <a:spcPts val="4560"/>
              </a:lnSpc>
            </a:pPr>
            <a:endParaRPr lang="en-US" sz="3800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560"/>
              </a:lnSpc>
            </a:pPr>
            <a:r>
              <a:rPr lang="en-US" sz="3800" dirty="0">
                <a:solidFill>
                  <a:srgbClr val="FFFFFF"/>
                </a:solidFill>
                <a:latin typeface="Poppins Light"/>
              </a:rPr>
              <a:t>Syndrome Calculation</a:t>
            </a:r>
          </a:p>
          <a:p>
            <a:pPr>
              <a:lnSpc>
                <a:spcPts val="4560"/>
              </a:lnSpc>
            </a:pPr>
            <a:endParaRPr lang="en-US" sz="3800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560"/>
              </a:lnSpc>
            </a:pPr>
            <a:r>
              <a:rPr lang="en-US" sz="3800" dirty="0">
                <a:solidFill>
                  <a:srgbClr val="FFFFFF"/>
                </a:solidFill>
                <a:latin typeface="Poppins Light"/>
              </a:rPr>
              <a:t>Error Correction Capability</a:t>
            </a:r>
          </a:p>
        </p:txBody>
      </p:sp>
      <p:sp>
        <p:nvSpPr>
          <p:cNvPr id="6" name="Freeform 6"/>
          <p:cNvSpPr/>
          <p:nvPr/>
        </p:nvSpPr>
        <p:spPr>
          <a:xfrm rot="-479821">
            <a:off x="-709884" y="7815276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8"/>
                </a:lnTo>
                <a:lnTo>
                  <a:pt x="0" y="288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0098" y="-3309372"/>
            <a:ext cx="8681776" cy="8229600"/>
          </a:xfrm>
          <a:custGeom>
            <a:avLst/>
            <a:gdLst/>
            <a:ahLst/>
            <a:cxnLst/>
            <a:rect l="l" t="t" r="r" b="b"/>
            <a:pathLst>
              <a:path w="8681776" h="8229600">
                <a:moveTo>
                  <a:pt x="0" y="0"/>
                </a:moveTo>
                <a:lnTo>
                  <a:pt x="8681776" y="0"/>
                </a:lnTo>
                <a:lnTo>
                  <a:pt x="8681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119313" y="6994060"/>
            <a:ext cx="4024687" cy="4528480"/>
          </a:xfrm>
          <a:custGeom>
            <a:avLst/>
            <a:gdLst/>
            <a:ahLst/>
            <a:cxnLst/>
            <a:rect l="l" t="t" r="r" b="b"/>
            <a:pathLst>
              <a:path w="4024687" h="4528480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75627" y="1522155"/>
            <a:ext cx="5887373" cy="4936447"/>
            <a:chOff x="0" y="0"/>
            <a:chExt cx="7849830" cy="658192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784983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FFFFFF"/>
                  </a:solidFill>
                  <a:latin typeface="Poppins Medium Bold"/>
                </a:rPr>
                <a:t>Applications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16936"/>
              <a:ext cx="7849830" cy="356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Digital Storage Media</a:t>
              </a:r>
            </a:p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QR Codes</a:t>
              </a:r>
            </a:p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Wireless LANs</a:t>
              </a:r>
            </a:p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Satellite and Space Communications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241893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871076" y="1522155"/>
            <a:ext cx="5887373" cy="7629493"/>
            <a:chOff x="0" y="0"/>
            <a:chExt cx="7849830" cy="1017265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84983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FFFFFF"/>
                  </a:solidFill>
                  <a:latin typeface="Poppins Medium Bold"/>
                </a:rPr>
                <a:t>Trades-off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16936"/>
              <a:ext cx="7849830" cy="7155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Between error correction capability, overhead, complexity of encoding &amp; decoding algorithms</a:t>
              </a:r>
            </a:p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dirty="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Selecting the right parameters(error-correcting capability, block length) depends on the specific application's requirements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241893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3764" y="2412014"/>
            <a:ext cx="7756104" cy="6163333"/>
          </a:xfrm>
          <a:custGeom>
            <a:avLst/>
            <a:gdLst/>
            <a:ahLst/>
            <a:cxnLst/>
            <a:rect l="l" t="t" r="r" b="b"/>
            <a:pathLst>
              <a:path w="7756104" h="6163333">
                <a:moveTo>
                  <a:pt x="0" y="0"/>
                </a:moveTo>
                <a:lnTo>
                  <a:pt x="7756104" y="0"/>
                </a:lnTo>
                <a:lnTo>
                  <a:pt x="7756104" y="6163333"/>
                </a:lnTo>
                <a:lnTo>
                  <a:pt x="0" y="616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62291" y="383899"/>
            <a:ext cx="4363417" cy="115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0"/>
              </a:lnSpc>
            </a:pPr>
            <a:r>
              <a:rPr lang="en-US" sz="6714" dirty="0">
                <a:solidFill>
                  <a:srgbClr val="FFFFFF"/>
                </a:solidFill>
                <a:latin typeface="Poppins Medium Bold"/>
              </a:rPr>
              <a:t>Our Team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1734941"/>
          <a:ext cx="7692100" cy="7831722"/>
        </p:xfrm>
        <a:graphic>
          <a:graphicData uri="http://schemas.openxmlformats.org/drawingml/2006/table">
            <a:tbl>
              <a:tblPr/>
              <a:tblGrid>
                <a:gridCol w="76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5287">
                <a:tc>
                  <a:txBody>
                    <a:bodyPr/>
                    <a:lstStyle/>
                    <a:p>
                      <a:pPr algn="just">
                        <a:lnSpc>
                          <a:spcPts val="5739"/>
                        </a:lnSpc>
                        <a:defRPr/>
                      </a:pPr>
                      <a:r>
                        <a:rPr lang="en-US" sz="4099" dirty="0">
                          <a:solidFill>
                            <a:srgbClr val="3A72D1"/>
                          </a:solidFill>
                          <a:latin typeface="Poppins Bold"/>
                        </a:rPr>
                        <a:t>Siang Yew            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just">
                        <a:lnSpc>
                          <a:spcPts val="5739"/>
                        </a:lnSpc>
                        <a:defRPr/>
                      </a:pPr>
                      <a:r>
                        <a:rPr lang="en-US" sz="4099">
                          <a:solidFill>
                            <a:srgbClr val="69B5E5"/>
                          </a:solidFill>
                          <a:latin typeface="Poppins Bold"/>
                        </a:rPr>
                        <a:t>Yen Theng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just">
                        <a:lnSpc>
                          <a:spcPts val="5739"/>
                        </a:lnSpc>
                        <a:defRPr/>
                      </a:pPr>
                      <a:r>
                        <a:rPr lang="en-US" sz="4099">
                          <a:solidFill>
                            <a:srgbClr val="89E6EB"/>
                          </a:solidFill>
                          <a:latin typeface="Poppins Bold"/>
                        </a:rPr>
                        <a:t>Mervin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just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A6E0FC"/>
                          </a:solidFill>
                          <a:latin typeface="Poppins Bold"/>
                        </a:rPr>
                        <a:t>Andres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just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A8E2FE"/>
                          </a:solidFill>
                          <a:latin typeface="Poppins Bold"/>
                        </a:rPr>
                        <a:t>Amrin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just">
                        <a:lnSpc>
                          <a:spcPts val="5740"/>
                        </a:lnSpc>
                        <a:defRPr/>
                      </a:pPr>
                      <a:r>
                        <a:rPr lang="en-US" sz="4100" dirty="0">
                          <a:solidFill>
                            <a:srgbClr val="FFFFFF"/>
                          </a:solidFill>
                          <a:latin typeface="Poppins Bold"/>
                        </a:rPr>
                        <a:t>Raynard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874750" y="2173889"/>
            <a:ext cx="305005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Medium Bold"/>
              </a:rPr>
              <a:t>202169990243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0955" y="3490709"/>
            <a:ext cx="2955954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Medium Bold"/>
              </a:rPr>
              <a:t>202169990121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0955" y="4779327"/>
            <a:ext cx="2955954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Medium Bold"/>
              </a:rPr>
              <a:t>202169990116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0955" y="6100559"/>
            <a:ext cx="2955954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Medium Bold"/>
              </a:rPr>
              <a:t>202169990266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0955" y="7421791"/>
            <a:ext cx="305005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Medium Bold"/>
              </a:rPr>
              <a:t>202169990046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71140" y="8673134"/>
            <a:ext cx="2955769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 Medium Bold"/>
              </a:rPr>
              <a:t>202169990298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0933" y="4219575"/>
            <a:ext cx="1164613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Poppins Medium Bold"/>
              </a:rPr>
              <a:t>Fountain 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3505" y="9258300"/>
            <a:ext cx="54308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Poppins Medium"/>
              </a:rPr>
              <a:t>Bryan Andres Duan Zeng 202169990266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559595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2134633" y="-261862"/>
            <a:ext cx="4269266" cy="3735607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41646" y="509443"/>
            <a:ext cx="14404709" cy="373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8175" dirty="0">
                <a:solidFill>
                  <a:srgbClr val="FFFFFF"/>
                </a:solidFill>
                <a:latin typeface="Poppins Medium Bold"/>
              </a:rPr>
              <a:t> Fountain Codes, a game changing technology in data transmission.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836" y="5086350"/>
            <a:ext cx="16740329" cy="382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4"/>
              </a:lnSpc>
            </a:pPr>
            <a:endParaRPr dirty="0"/>
          </a:p>
          <a:p>
            <a:pPr marL="804019" lvl="1" indent="-402010" algn="ctr">
              <a:lnSpc>
                <a:spcPts val="5213"/>
              </a:lnSpc>
              <a:buFont typeface="Arial"/>
              <a:buChar char="•"/>
            </a:pPr>
            <a:r>
              <a:rPr lang="en-US" sz="3724" dirty="0">
                <a:solidFill>
                  <a:srgbClr val="FFFFFF"/>
                </a:solidFill>
                <a:latin typeface="Poppins Light"/>
              </a:rPr>
              <a:t>Imagine a scenario where data packets can get lost or corrupted during transmission</a:t>
            </a:r>
          </a:p>
          <a:p>
            <a:pPr algn="ctr">
              <a:lnSpc>
                <a:spcPts val="5213"/>
              </a:lnSpc>
            </a:pPr>
            <a:endParaRPr lang="en-US" sz="3724" dirty="0">
              <a:solidFill>
                <a:srgbClr val="FFFFFF"/>
              </a:solidFill>
              <a:latin typeface="Poppins Light"/>
            </a:endParaRPr>
          </a:p>
          <a:p>
            <a:pPr marL="804019" lvl="1" indent="-402010" algn="ctr">
              <a:lnSpc>
                <a:spcPts val="5213"/>
              </a:lnSpc>
              <a:buFont typeface="Arial"/>
              <a:buChar char="•"/>
            </a:pPr>
            <a:r>
              <a:rPr lang="en-US" sz="3724" dirty="0">
                <a:solidFill>
                  <a:srgbClr val="FFFFFF"/>
                </a:solidFill>
                <a:latin typeface="Poppins Light"/>
              </a:rPr>
              <a:t>Traditional error correction methods have limitations</a:t>
            </a:r>
          </a:p>
          <a:p>
            <a:pPr algn="ctr">
              <a:lnSpc>
                <a:spcPts val="5213"/>
              </a:lnSpc>
            </a:pPr>
            <a:endParaRPr lang="en-US" sz="3724" dirty="0">
              <a:solidFill>
                <a:srgbClr val="FFFFFF"/>
              </a:solidFill>
              <a:latin typeface="Poppins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153367" y="-261862"/>
            <a:ext cx="4269266" cy="3735607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3618815">
            <a:off x="-532381" y="-10169476"/>
            <a:ext cx="15898738" cy="13911396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550109">
            <a:off x="15666068" y="8406288"/>
            <a:ext cx="4269266" cy="3735607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550109">
            <a:off x="-2626062" y="8406288"/>
            <a:ext cx="4269266" cy="3735607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949"/>
            <a:ext cx="7683500" cy="10287000"/>
            <a:chOff x="0" y="0"/>
            <a:chExt cx="20236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3638" cy="2709333"/>
            </a:xfrm>
            <a:custGeom>
              <a:avLst/>
              <a:gdLst/>
              <a:ahLst/>
              <a:cxnLst/>
              <a:rect l="l" t="t" r="r" b="b"/>
              <a:pathLst>
                <a:path w="2023638" h="2709333">
                  <a:moveTo>
                    <a:pt x="0" y="0"/>
                  </a:moveTo>
                  <a:lnTo>
                    <a:pt x="2023638" y="0"/>
                  </a:lnTo>
                  <a:lnTo>
                    <a:pt x="20236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0500" y="3317742"/>
            <a:ext cx="4762500" cy="248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2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Poppins Medium Bold"/>
              </a:rPr>
              <a:t>What Are Fountain Codes?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834292"/>
            <a:ext cx="6000818" cy="7883836"/>
            <a:chOff x="0" y="0"/>
            <a:chExt cx="8001091" cy="10511781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001091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Also known as rateless codes, are a type of erasure code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87081"/>
              <a:ext cx="7747827" cy="29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  <a:spcBef>
                  <a:spcPct val="0"/>
                </a:spcBef>
              </a:pPr>
              <a:r>
                <a:rPr lang="en-US" sz="3699" dirty="0">
                  <a:solidFill>
                    <a:srgbClr val="FFFFFF"/>
                  </a:solidFill>
                  <a:latin typeface="Poppins Light"/>
                </a:rPr>
                <a:t>They generate an infinite stream of encoded packets from finite source 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514581"/>
              <a:ext cx="8001091" cy="29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FFFFFF"/>
                  </a:solidFill>
                  <a:latin typeface="Poppins Light"/>
                </a:rPr>
                <a:t>These packets hold the power to reconstruct the original data, even in the face of adversity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153905" y="813305"/>
            <a:ext cx="1689100" cy="18579089"/>
            <a:chOff x="0" y="0"/>
            <a:chExt cx="444866" cy="4893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866" cy="4893258"/>
            </a:xfrm>
            <a:custGeom>
              <a:avLst/>
              <a:gdLst/>
              <a:ahLst/>
              <a:cxnLst/>
              <a:rect l="l" t="t" r="r" b="b"/>
              <a:pathLst>
                <a:path w="444866" h="4893258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705611" y="8704611"/>
            <a:ext cx="1602623" cy="1562154"/>
            <a:chOff x="0" y="0"/>
            <a:chExt cx="729955" cy="711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9955" cy="711522"/>
            </a:xfrm>
            <a:custGeom>
              <a:avLst/>
              <a:gdLst/>
              <a:ahLst/>
              <a:cxnLst/>
              <a:rect l="l" t="t" r="r" b="b"/>
              <a:pathLst>
                <a:path w="729955" h="711522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130" y="1402949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590877" y="1227638"/>
          <a:ext cx="4732221" cy="7831722"/>
        </p:xfrm>
        <a:graphic>
          <a:graphicData uri="http://schemas.openxmlformats.org/drawingml/2006/table">
            <a:tbl>
              <a:tblPr/>
              <a:tblGrid>
                <a:gridCol w="4732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Poppins Light"/>
                        </a:rPr>
                        <a:t>Data Division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Poppins Light"/>
                        </a:rPr>
                        <a:t>Randomness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Poppins Light"/>
                        </a:rPr>
                        <a:t>Encoded Packets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 dirty="0">
                          <a:solidFill>
                            <a:srgbClr val="FFFFFF"/>
                          </a:solidFill>
                          <a:latin typeface="Poppins Light"/>
                        </a:rPr>
                        <a:t>Independent Transmission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Poppins Light"/>
                        </a:rPr>
                        <a:t>Data Reconstruction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5287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 dirty="0">
                          <a:solidFill>
                            <a:srgbClr val="FFFFFF"/>
                          </a:solidFill>
                          <a:latin typeface="Poppins Light"/>
                        </a:rPr>
                        <a:t>Efficient Recovery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638300" y="1694119"/>
            <a:ext cx="6077873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Poppins Medium Bold"/>
              </a:rPr>
              <a:t>How it works?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70755">
            <a:off x="10998973" y="-1702084"/>
            <a:ext cx="9246742" cy="8229600"/>
          </a:xfrm>
          <a:custGeom>
            <a:avLst/>
            <a:gdLst/>
            <a:ahLst/>
            <a:cxnLst/>
            <a:rect l="l" t="t" r="r" b="b"/>
            <a:pathLst>
              <a:path w="9246742" h="8229600">
                <a:moveTo>
                  <a:pt x="0" y="0"/>
                </a:moveTo>
                <a:lnTo>
                  <a:pt x="9246741" y="0"/>
                </a:lnTo>
                <a:lnTo>
                  <a:pt x="92467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97861">
            <a:off x="-512139" y="5143500"/>
            <a:ext cx="5314950" cy="8229600"/>
          </a:xfrm>
          <a:custGeom>
            <a:avLst/>
            <a:gdLst/>
            <a:ahLst/>
            <a:cxnLst/>
            <a:rect l="l" t="t" r="r" b="b"/>
            <a:pathLst>
              <a:path w="5314950" h="8229600">
                <a:moveTo>
                  <a:pt x="0" y="0"/>
                </a:moveTo>
                <a:lnTo>
                  <a:pt x="5314950" y="0"/>
                </a:lnTo>
                <a:lnTo>
                  <a:pt x="53149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75424" y="1019175"/>
            <a:ext cx="10482684" cy="236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4"/>
              </a:lnSpc>
              <a:spcBef>
                <a:spcPct val="0"/>
              </a:spcBef>
            </a:pPr>
            <a:r>
              <a:rPr lang="en-US" sz="7795">
                <a:solidFill>
                  <a:srgbClr val="FFFFFF"/>
                </a:solidFill>
                <a:latin typeface="Poppins Medium Bold"/>
              </a:rPr>
              <a:t> Dealing with Lost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71289" y="3885510"/>
            <a:ext cx="11707782" cy="441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sz="3235" dirty="0">
                <a:solidFill>
                  <a:srgbClr val="FFFFFF"/>
                </a:solidFill>
                <a:latin typeface="Poppins Medium Bold"/>
              </a:rPr>
              <a:t>One fantastic thing about Fountain Codes is their ability to handle lost data pieces.</a:t>
            </a:r>
          </a:p>
          <a:p>
            <a:pPr algn="ctr">
              <a:lnSpc>
                <a:spcPts val="3882"/>
              </a:lnSpc>
              <a:spcBef>
                <a:spcPct val="0"/>
              </a:spcBef>
            </a:pPr>
            <a:endParaRPr lang="en-US" sz="3235" dirty="0">
              <a:solidFill>
                <a:srgbClr val="FFFFFF"/>
              </a:solidFill>
              <a:latin typeface="Poppins Medium Bold"/>
            </a:endParaRPr>
          </a:p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sz="3235" dirty="0">
                <a:solidFill>
                  <a:srgbClr val="FFFFFF"/>
                </a:solidFill>
                <a:latin typeface="Poppins Medium Bold"/>
              </a:rPr>
              <a:t>If some bits disappear during transmission, don't worry. The receiver keeps collecting the remaining ones until it can rebuild the entire picture.</a:t>
            </a:r>
          </a:p>
          <a:p>
            <a:pPr algn="ctr">
              <a:lnSpc>
                <a:spcPts val="3882"/>
              </a:lnSpc>
              <a:spcBef>
                <a:spcPct val="0"/>
              </a:spcBef>
            </a:pPr>
            <a:endParaRPr lang="en-US" sz="3235" dirty="0">
              <a:solidFill>
                <a:srgbClr val="FFFFFF"/>
              </a:solidFill>
              <a:latin typeface="Poppins Medium Bold"/>
            </a:endParaRPr>
          </a:p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sz="3235" dirty="0">
                <a:solidFill>
                  <a:srgbClr val="FFFFFF"/>
                </a:solidFill>
                <a:latin typeface="Poppins Medium Bold"/>
              </a:rPr>
              <a:t>This flexibility makes Fountain Codes super useful in unreliable situations.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6041" y="3471882"/>
            <a:ext cx="481884" cy="546044"/>
          </a:xfrm>
          <a:custGeom>
            <a:avLst/>
            <a:gdLst/>
            <a:ahLst/>
            <a:cxnLst/>
            <a:rect l="l" t="t" r="r" b="b"/>
            <a:pathLst>
              <a:path w="481884" h="546044">
                <a:moveTo>
                  <a:pt x="0" y="0"/>
                </a:moveTo>
                <a:lnTo>
                  <a:pt x="481884" y="0"/>
                </a:lnTo>
                <a:lnTo>
                  <a:pt x="481884" y="546044"/>
                </a:lnTo>
                <a:lnTo>
                  <a:pt x="0" y="54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7638" y="2045769"/>
            <a:ext cx="6871136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2800" dirty="0">
                <a:solidFill>
                  <a:srgbClr val="53B2BD"/>
                </a:solidFill>
                <a:latin typeface="Poppins" pitchFamily="2" charset="77"/>
                <a:cs typeface="Poppins" pitchFamily="2" charset="77"/>
              </a:rPr>
              <a:t>Fountain Codes aren't just theories ; They're practical solutions</a:t>
            </a:r>
          </a:p>
          <a:p>
            <a:pPr algn="ctr">
              <a:lnSpc>
                <a:spcPts val="4662"/>
              </a:lnSpc>
              <a:spcBef>
                <a:spcPct val="0"/>
              </a:spcBef>
            </a:pPr>
            <a:endParaRPr lang="en-US" sz="3885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7638" y="4976915"/>
            <a:ext cx="481884" cy="546044"/>
          </a:xfrm>
          <a:custGeom>
            <a:avLst/>
            <a:gdLst/>
            <a:ahLst/>
            <a:cxnLst/>
            <a:rect l="l" t="t" r="r" b="b"/>
            <a:pathLst>
              <a:path w="481884" h="546044">
                <a:moveTo>
                  <a:pt x="0" y="0"/>
                </a:moveTo>
                <a:lnTo>
                  <a:pt x="481884" y="0"/>
                </a:lnTo>
                <a:lnTo>
                  <a:pt x="481884" y="546045"/>
                </a:lnTo>
                <a:lnTo>
                  <a:pt x="0" y="54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86041" y="6891854"/>
            <a:ext cx="481884" cy="546044"/>
          </a:xfrm>
          <a:custGeom>
            <a:avLst/>
            <a:gdLst/>
            <a:ahLst/>
            <a:cxnLst/>
            <a:rect l="l" t="t" r="r" b="b"/>
            <a:pathLst>
              <a:path w="481884" h="546044">
                <a:moveTo>
                  <a:pt x="0" y="0"/>
                </a:moveTo>
                <a:lnTo>
                  <a:pt x="481884" y="0"/>
                </a:lnTo>
                <a:lnTo>
                  <a:pt x="481884" y="546044"/>
                </a:lnTo>
                <a:lnTo>
                  <a:pt x="0" y="54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82063" y="6136566"/>
            <a:ext cx="1243951" cy="1434325"/>
          </a:xfrm>
          <a:custGeom>
            <a:avLst/>
            <a:gdLst/>
            <a:ahLst/>
            <a:cxnLst/>
            <a:rect l="l" t="t" r="r" b="b"/>
            <a:pathLst>
              <a:path w="1243951" h="1434325">
                <a:moveTo>
                  <a:pt x="0" y="0"/>
                </a:moveTo>
                <a:lnTo>
                  <a:pt x="1243951" y="0"/>
                </a:lnTo>
                <a:lnTo>
                  <a:pt x="1243951" y="1434325"/>
                </a:lnTo>
                <a:lnTo>
                  <a:pt x="0" y="143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48667" y="8016977"/>
            <a:ext cx="1580930" cy="1526316"/>
          </a:xfrm>
          <a:custGeom>
            <a:avLst/>
            <a:gdLst/>
            <a:ahLst/>
            <a:cxnLst/>
            <a:rect l="l" t="t" r="r" b="b"/>
            <a:pathLst>
              <a:path w="1580930" h="1526316">
                <a:moveTo>
                  <a:pt x="0" y="0"/>
                </a:moveTo>
                <a:lnTo>
                  <a:pt x="1580929" y="0"/>
                </a:lnTo>
                <a:lnTo>
                  <a:pt x="1580929" y="1526316"/>
                </a:lnTo>
                <a:lnTo>
                  <a:pt x="0" y="1526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59070" y="4647042"/>
            <a:ext cx="1360124" cy="1430341"/>
          </a:xfrm>
          <a:custGeom>
            <a:avLst/>
            <a:gdLst/>
            <a:ahLst/>
            <a:cxnLst/>
            <a:rect l="l" t="t" r="r" b="b"/>
            <a:pathLst>
              <a:path w="1360124" h="1430341">
                <a:moveTo>
                  <a:pt x="0" y="0"/>
                </a:moveTo>
                <a:lnTo>
                  <a:pt x="1360123" y="0"/>
                </a:lnTo>
                <a:lnTo>
                  <a:pt x="1360123" y="1430341"/>
                </a:lnTo>
                <a:lnTo>
                  <a:pt x="0" y="1430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345676" y="-1289263"/>
            <a:ext cx="8942324" cy="3721526"/>
            <a:chOff x="0" y="0"/>
            <a:chExt cx="2355180" cy="9801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5180" cy="980155"/>
            </a:xfrm>
            <a:custGeom>
              <a:avLst/>
              <a:gdLst/>
              <a:ahLst/>
              <a:cxnLst/>
              <a:rect l="l" t="t" r="r" b="b"/>
              <a:pathLst>
                <a:path w="2355180" h="980155">
                  <a:moveTo>
                    <a:pt x="44154" y="0"/>
                  </a:moveTo>
                  <a:lnTo>
                    <a:pt x="2311026" y="0"/>
                  </a:lnTo>
                  <a:cubicBezTo>
                    <a:pt x="2335412" y="0"/>
                    <a:pt x="2355180" y="19768"/>
                    <a:pt x="2355180" y="44154"/>
                  </a:cubicBezTo>
                  <a:lnTo>
                    <a:pt x="2355180" y="936001"/>
                  </a:lnTo>
                  <a:cubicBezTo>
                    <a:pt x="2355180" y="960387"/>
                    <a:pt x="2335412" y="980155"/>
                    <a:pt x="2311026" y="980155"/>
                  </a:cubicBezTo>
                  <a:lnTo>
                    <a:pt x="44154" y="980155"/>
                  </a:lnTo>
                  <a:cubicBezTo>
                    <a:pt x="19768" y="980155"/>
                    <a:pt x="0" y="960387"/>
                    <a:pt x="0" y="936001"/>
                  </a:cubicBezTo>
                  <a:lnTo>
                    <a:pt x="0" y="44154"/>
                  </a:lnTo>
                  <a:cubicBezTo>
                    <a:pt x="0" y="19768"/>
                    <a:pt x="19768" y="0"/>
                    <a:pt x="44154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31027" y="103042"/>
            <a:ext cx="3870462" cy="21868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85800" y="1090850"/>
            <a:ext cx="7825882" cy="105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7"/>
              </a:lnSpc>
              <a:spcBef>
                <a:spcPct val="0"/>
              </a:spcBef>
            </a:pPr>
            <a:r>
              <a:rPr lang="en-US" sz="6922" dirty="0">
                <a:solidFill>
                  <a:srgbClr val="FFFFFF"/>
                </a:solidFill>
                <a:latin typeface="Poppins Medium Bold"/>
              </a:rPr>
              <a:t> Real-World Uses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9522" y="4872057"/>
            <a:ext cx="6389252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3080" dirty="0">
                <a:solidFill>
                  <a:srgbClr val="FFFFFF"/>
                </a:solidFill>
                <a:latin typeface="Poppins Medium Bold"/>
              </a:rPr>
              <a:t>They make file downloads faster and more reliable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  <a:endParaRPr lang="en-US" sz="3080" dirty="0">
              <a:solidFill>
                <a:srgbClr val="FFFFFF"/>
              </a:solidFill>
              <a:latin typeface="Poppins Medium Bold"/>
            </a:endParaRPr>
          </a:p>
          <a:p>
            <a:pPr algn="ctr">
              <a:lnSpc>
                <a:spcPts val="3696"/>
              </a:lnSpc>
              <a:spcBef>
                <a:spcPct val="0"/>
              </a:spcBef>
            </a:pPr>
            <a:endParaRPr lang="en-US" sz="3080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0" y="3481407"/>
            <a:ext cx="651441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3080" dirty="0">
                <a:solidFill>
                  <a:srgbClr val="FFFFFF"/>
                </a:solidFill>
                <a:latin typeface="Poppins Medium Bold"/>
              </a:rPr>
              <a:t>In streaming, they ensure smooth playback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  <a:endParaRPr lang="en-US" sz="3080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7818" y="6359930"/>
            <a:ext cx="6543592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</a:pPr>
            <a:endParaRPr/>
          </a:p>
          <a:p>
            <a:pPr algn="ctr">
              <a:lnSpc>
                <a:spcPts val="3696"/>
              </a:lnSpc>
            </a:pPr>
            <a:r>
              <a:rPr lang="en-US" sz="3080">
                <a:solidFill>
                  <a:srgbClr val="FFFFFF"/>
                </a:solidFill>
                <a:latin typeface="Poppins Medium Bold"/>
              </a:rPr>
              <a:t>In data storage, they boost reliability and durability.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  <a:endParaRPr lang="en-US" sz="3080">
              <a:solidFill>
                <a:srgbClr val="FFFFFF"/>
              </a:solidFill>
              <a:latin typeface="Poppins Medium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0933" y="4219575"/>
            <a:ext cx="1164613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Turbo Codes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1165" y="9258300"/>
            <a:ext cx="405556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Poppins Medium"/>
              </a:rPr>
              <a:t>Raynard Farrel 202169990298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930" y="2996861"/>
            <a:ext cx="15702137" cy="507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591" lvl="1" indent="-388796" algn="ctr">
              <a:lnSpc>
                <a:spcPts val="5690"/>
              </a:lnSpc>
              <a:buFont typeface="Arial"/>
              <a:buChar char="•"/>
            </a:pPr>
            <a:r>
              <a:rPr lang="en-US" sz="3601" spc="198" dirty="0">
                <a:solidFill>
                  <a:srgbClr val="FFFFFF"/>
                </a:solidFill>
                <a:latin typeface="Poppins Medium Bold"/>
              </a:rPr>
              <a:t>A class of high-performance FEC codes developed around 1990–1991  </a:t>
            </a:r>
          </a:p>
          <a:p>
            <a:pPr marL="777591" lvl="1" indent="-388796" algn="ctr">
              <a:lnSpc>
                <a:spcPts val="5690"/>
              </a:lnSpc>
              <a:buFont typeface="Arial"/>
              <a:buChar char="•"/>
            </a:pPr>
            <a:r>
              <a:rPr lang="en-US" sz="3601" spc="198" dirty="0">
                <a:solidFill>
                  <a:srgbClr val="FFFFFF"/>
                </a:solidFill>
                <a:latin typeface="Poppins Medium Bold"/>
              </a:rPr>
              <a:t>First practical codes to closely approach the maximum channel capacity (Shannon Limit)</a:t>
            </a:r>
          </a:p>
          <a:p>
            <a:pPr marL="777591" lvl="1" indent="-388796" algn="ctr">
              <a:lnSpc>
                <a:spcPts val="5690"/>
              </a:lnSpc>
              <a:buFont typeface="Arial"/>
              <a:buChar char="•"/>
            </a:pPr>
            <a:r>
              <a:rPr lang="en-US" sz="3601" spc="198" dirty="0">
                <a:solidFill>
                  <a:srgbClr val="FFFFFF"/>
                </a:solidFill>
                <a:latin typeface="Poppins Medium Bold"/>
              </a:rPr>
              <a:t>Made to achieve reliable information transfer over bandwidth- or latency-constrained communication links</a:t>
            </a:r>
          </a:p>
        </p:txBody>
      </p:sp>
      <p:sp>
        <p:nvSpPr>
          <p:cNvPr id="3" name="Freeform 3"/>
          <p:cNvSpPr/>
          <p:nvPr/>
        </p:nvSpPr>
        <p:spPr>
          <a:xfrm>
            <a:off x="2305925" y="815170"/>
            <a:ext cx="13631817" cy="1958025"/>
          </a:xfrm>
          <a:custGeom>
            <a:avLst/>
            <a:gdLst/>
            <a:ahLst/>
            <a:cxnLst/>
            <a:rect l="l" t="t" r="r" b="b"/>
            <a:pathLst>
              <a:path w="13631817" h="1958025">
                <a:moveTo>
                  <a:pt x="0" y="0"/>
                </a:moveTo>
                <a:lnTo>
                  <a:pt x="13631818" y="0"/>
                </a:lnTo>
                <a:lnTo>
                  <a:pt x="13631818" y="1958024"/>
                </a:lnTo>
                <a:lnTo>
                  <a:pt x="0" y="195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98402" y="716965"/>
            <a:ext cx="1169119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Poppins Medium Bold"/>
              </a:rPr>
              <a:t>What are Turbo Codes ?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328091" y="8164236"/>
            <a:ext cx="13631817" cy="1958025"/>
          </a:xfrm>
          <a:custGeom>
            <a:avLst/>
            <a:gdLst/>
            <a:ahLst/>
            <a:cxnLst/>
            <a:rect l="l" t="t" r="r" b="b"/>
            <a:pathLst>
              <a:path w="13631817" h="1958025">
                <a:moveTo>
                  <a:pt x="0" y="0"/>
                </a:moveTo>
                <a:lnTo>
                  <a:pt x="13631818" y="0"/>
                </a:lnTo>
                <a:lnTo>
                  <a:pt x="13631818" y="1958024"/>
                </a:lnTo>
                <a:lnTo>
                  <a:pt x="0" y="195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39690" y="403936"/>
            <a:ext cx="1408620" cy="1361079"/>
          </a:xfrm>
          <a:custGeom>
            <a:avLst/>
            <a:gdLst/>
            <a:ahLst/>
            <a:cxnLst/>
            <a:rect l="l" t="t" r="r" b="b"/>
            <a:pathLst>
              <a:path w="1408620" h="1361079">
                <a:moveTo>
                  <a:pt x="0" y="0"/>
                </a:moveTo>
                <a:lnTo>
                  <a:pt x="1408620" y="0"/>
                </a:lnTo>
                <a:lnTo>
                  <a:pt x="1408620" y="1361079"/>
                </a:lnTo>
                <a:lnTo>
                  <a:pt x="0" y="1361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39690" y="2312217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8" y="0"/>
                </a:lnTo>
                <a:lnTo>
                  <a:pt x="3793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3957766" y="4369617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44938" y="3162300"/>
            <a:ext cx="7617688" cy="4419600"/>
          </a:xfrm>
          <a:custGeom>
            <a:avLst/>
            <a:gdLst/>
            <a:ahLst/>
            <a:cxnLst/>
            <a:rect l="l" t="t" r="r" b="b"/>
            <a:pathLst>
              <a:path w="7834373" h="4545540">
                <a:moveTo>
                  <a:pt x="0" y="0"/>
                </a:moveTo>
                <a:lnTo>
                  <a:pt x="7834373" y="0"/>
                </a:lnTo>
                <a:lnTo>
                  <a:pt x="7834373" y="4545540"/>
                </a:lnTo>
                <a:lnTo>
                  <a:pt x="0" y="4545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860508"/>
            <a:ext cx="3404842" cy="2445296"/>
          </a:xfrm>
          <a:custGeom>
            <a:avLst/>
            <a:gdLst/>
            <a:ahLst/>
            <a:cxnLst/>
            <a:rect l="l" t="t" r="r" b="b"/>
            <a:pathLst>
              <a:path w="3404842" h="2445296">
                <a:moveTo>
                  <a:pt x="0" y="0"/>
                </a:moveTo>
                <a:lnTo>
                  <a:pt x="3404842" y="0"/>
                </a:lnTo>
                <a:lnTo>
                  <a:pt x="3404842" y="2445295"/>
                </a:lnTo>
                <a:lnTo>
                  <a:pt x="0" y="2445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6800" y="1409700"/>
            <a:ext cx="6976825" cy="107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chemeClr val="bg1"/>
                </a:solidFill>
                <a:latin typeface="Poppins Medium"/>
              </a:rPr>
              <a:t>Inner-Workings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9433" y="3598092"/>
            <a:ext cx="7132328" cy="496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Medium Bold"/>
              </a:rPr>
              <a:t>Parallel Concatenated Convolutional Codes</a:t>
            </a: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FFFFFF"/>
              </a:solidFill>
              <a:latin typeface="Poppins Medium Bold"/>
            </a:endParaRPr>
          </a:p>
          <a:p>
            <a:pPr marL="777240" lvl="1" indent="-388620" algn="ctr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Medium Bold"/>
              </a:rPr>
              <a:t>Iterative Decoding</a:t>
            </a: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FFFFFF"/>
              </a:solidFill>
              <a:latin typeface="Poppins Medium Bold"/>
            </a:endParaRPr>
          </a:p>
          <a:p>
            <a:pPr marL="777240" lvl="1" indent="-388620" algn="ctr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Poppins Medium Bold"/>
              </a:rPr>
              <a:t>Soft-Decision Decoding</a:t>
            </a: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FFFFFF"/>
              </a:solidFill>
              <a:latin typeface="Poppins Medium Bold"/>
            </a:endParaRPr>
          </a:p>
          <a:p>
            <a:pPr marL="777240" lvl="1" indent="-388620" algn="ctr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 Medium Bold"/>
              </a:rPr>
              <a:t>Interleavers</a:t>
            </a:r>
            <a:endParaRPr lang="en-US" sz="3600" dirty="0">
              <a:solidFill>
                <a:srgbClr val="FFFFFF"/>
              </a:solidFill>
              <a:latin typeface="Poppins Medium Bold"/>
            </a:endParaRP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FFFFFF"/>
              </a:solidFill>
              <a:latin typeface="Poppins Medium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999" y="2369938"/>
            <a:ext cx="6881646" cy="5547124"/>
          </a:xfrm>
          <a:custGeom>
            <a:avLst/>
            <a:gdLst/>
            <a:ahLst/>
            <a:cxnLst/>
            <a:rect l="l" t="t" r="r" b="b"/>
            <a:pathLst>
              <a:path w="6881646" h="5547124">
                <a:moveTo>
                  <a:pt x="0" y="0"/>
                </a:moveTo>
                <a:lnTo>
                  <a:pt x="6881646" y="0"/>
                </a:lnTo>
                <a:lnTo>
                  <a:pt x="6881646" y="5547124"/>
                </a:lnTo>
                <a:lnTo>
                  <a:pt x="0" y="554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" b="-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2740" y="2716141"/>
            <a:ext cx="4556226" cy="2942246"/>
          </a:xfrm>
          <a:custGeom>
            <a:avLst/>
            <a:gdLst/>
            <a:ahLst/>
            <a:cxnLst/>
            <a:rect l="l" t="t" r="r" b="b"/>
            <a:pathLst>
              <a:path w="4556226" h="2942246">
                <a:moveTo>
                  <a:pt x="0" y="0"/>
                </a:moveTo>
                <a:lnTo>
                  <a:pt x="4556226" y="0"/>
                </a:lnTo>
                <a:lnTo>
                  <a:pt x="4556226" y="2942246"/>
                </a:lnTo>
                <a:lnTo>
                  <a:pt x="0" y="2942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753" r="-6062" b="-3649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70645" y="1562100"/>
            <a:ext cx="105537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54"/>
              </a:lnSpc>
            </a:pPr>
            <a:r>
              <a:rPr lang="en-US" sz="5400" dirty="0">
                <a:solidFill>
                  <a:srgbClr val="53B2BD"/>
                </a:solidFill>
                <a:latin typeface="Poppins Medium Bold"/>
              </a:rPr>
              <a:t>Examples &amp; 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72199" y="3238500"/>
            <a:ext cx="9750592" cy="523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Wireless Communication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Wireless LANs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Satellite Communication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Deep-Space Communication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Wireline Communication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Underwater Communication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Data Storage</a:t>
            </a:r>
          </a:p>
          <a:p>
            <a:pPr marL="911661" lvl="1" indent="-455831">
              <a:lnSpc>
                <a:spcPts val="5067"/>
              </a:lnSpc>
              <a:buFont typeface="Arial"/>
              <a:buChar char="•"/>
            </a:pPr>
            <a:r>
              <a:rPr lang="en-US" sz="4222" dirty="0">
                <a:solidFill>
                  <a:schemeClr val="bg1"/>
                </a:solidFill>
                <a:latin typeface="Poppins Medium Bold"/>
              </a:rPr>
              <a:t>Digital Television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3364" y="-1985800"/>
            <a:ext cx="5491871" cy="6029000"/>
          </a:xfrm>
          <a:custGeom>
            <a:avLst/>
            <a:gdLst/>
            <a:ahLst/>
            <a:cxnLst/>
            <a:rect l="l" t="t" r="r" b="b"/>
            <a:pathLst>
              <a:path w="5491871" h="6029000">
                <a:moveTo>
                  <a:pt x="0" y="0"/>
                </a:moveTo>
                <a:lnTo>
                  <a:pt x="5491872" y="0"/>
                </a:lnTo>
                <a:lnTo>
                  <a:pt x="5491872" y="6029000"/>
                </a:lnTo>
                <a:lnTo>
                  <a:pt x="0" y="60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7776" y="194223"/>
            <a:ext cx="3583047" cy="3848977"/>
          </a:xfrm>
          <a:custGeom>
            <a:avLst/>
            <a:gdLst/>
            <a:ahLst/>
            <a:cxnLst/>
            <a:rect l="l" t="t" r="r" b="b"/>
            <a:pathLst>
              <a:path w="3583047" h="3848977">
                <a:moveTo>
                  <a:pt x="0" y="0"/>
                </a:moveTo>
                <a:lnTo>
                  <a:pt x="3583048" y="0"/>
                </a:lnTo>
                <a:lnTo>
                  <a:pt x="3583048" y="3848977"/>
                </a:lnTo>
                <a:lnTo>
                  <a:pt x="0" y="384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33353" y="1028700"/>
            <a:ext cx="1502132" cy="1652345"/>
          </a:xfrm>
          <a:custGeom>
            <a:avLst/>
            <a:gdLst/>
            <a:ahLst/>
            <a:cxnLst/>
            <a:rect l="l" t="t" r="r" b="b"/>
            <a:pathLst>
              <a:path w="1502132" h="1652345">
                <a:moveTo>
                  <a:pt x="0" y="0"/>
                </a:moveTo>
                <a:lnTo>
                  <a:pt x="1502132" y="0"/>
                </a:lnTo>
                <a:lnTo>
                  <a:pt x="1502132" y="1652345"/>
                </a:lnTo>
                <a:lnTo>
                  <a:pt x="0" y="1652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68048" y="3593472"/>
          <a:ext cx="17151902" cy="5242434"/>
        </p:xfrm>
        <a:graphic>
          <a:graphicData uri="http://schemas.openxmlformats.org/drawingml/2006/table">
            <a:tbl>
              <a:tblPr/>
              <a:tblGrid>
                <a:gridCol w="210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2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2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8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773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00175"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41414"/>
                          </a:solidFill>
                          <a:latin typeface="Poppins Bold"/>
                        </a:rPr>
                        <a:t>1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0B5BF"/>
                          </a:solidFill>
                          <a:latin typeface="Poppins Bold"/>
                        </a:rPr>
                        <a:t>2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41414"/>
                          </a:solidFill>
                          <a:latin typeface="Poppins Bold"/>
                        </a:rPr>
                        <a:t>3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0B5BF"/>
                          </a:solidFill>
                          <a:latin typeface="Poppins Bold"/>
                        </a:rPr>
                        <a:t>4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41414"/>
                          </a:solidFill>
                          <a:latin typeface="Poppins Bold"/>
                        </a:rPr>
                        <a:t>5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0B5BF"/>
                          </a:solidFill>
                          <a:latin typeface="Poppins Bold"/>
                        </a:rPr>
                        <a:t>6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41414"/>
                          </a:solidFill>
                          <a:latin typeface="Poppins Bold"/>
                        </a:rPr>
                        <a:t>7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50"/>
                        </a:lnSpc>
                        <a:defRPr/>
                      </a:pPr>
                      <a:r>
                        <a:rPr lang="en-US" sz="4607">
                          <a:solidFill>
                            <a:srgbClr val="10B5BF"/>
                          </a:solidFill>
                          <a:latin typeface="Poppins Bold"/>
                        </a:rPr>
                        <a:t>8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534"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 dirty="0" err="1">
                          <a:solidFill>
                            <a:srgbClr val="FFFFFF"/>
                          </a:solidFill>
                          <a:latin typeface="Arimo Bold"/>
                        </a:rPr>
                        <a:t>SiangYew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 dirty="0" err="1">
                          <a:solidFill>
                            <a:srgbClr val="FFFFFF"/>
                          </a:solidFill>
                          <a:latin typeface="Arimo Bold"/>
                        </a:rPr>
                        <a:t>YenTheng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 dirty="0" err="1">
                          <a:solidFill>
                            <a:srgbClr val="FFFFFF"/>
                          </a:solidFill>
                          <a:latin typeface="Arimo Bold"/>
                        </a:rPr>
                        <a:t>Amrin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>
                          <a:solidFill>
                            <a:srgbClr val="FFFFFF"/>
                          </a:solidFill>
                          <a:latin typeface="Arimo Bold"/>
                        </a:rPr>
                        <a:t>Mervin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>
                          <a:solidFill>
                            <a:srgbClr val="FFFFFF"/>
                          </a:solidFill>
                          <a:latin typeface="Arimo Bold"/>
                        </a:rPr>
                        <a:t>Andres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 dirty="0">
                          <a:solidFill>
                            <a:srgbClr val="FFFFFF"/>
                          </a:solidFill>
                          <a:latin typeface="Arimo Bold"/>
                        </a:rPr>
                        <a:t>Raynard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>
                          <a:solidFill>
                            <a:srgbClr val="FFFFFF"/>
                          </a:solidFill>
                          <a:latin typeface="Arimo Bold"/>
                        </a:rPr>
                        <a:t>SiangYew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77"/>
                        </a:lnSpc>
                        <a:defRPr/>
                      </a:pPr>
                      <a:r>
                        <a:rPr lang="en-US" sz="2555">
                          <a:solidFill>
                            <a:srgbClr val="FFFFFF"/>
                          </a:solidFill>
                          <a:latin typeface="Arimo Bold"/>
                        </a:rPr>
                        <a:t>Everyone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725"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 dirty="0">
                          <a:solidFill>
                            <a:srgbClr val="FFFFFF"/>
                          </a:solidFill>
                          <a:latin typeface="Arimo Bold"/>
                        </a:rPr>
                        <a:t>Introduction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 dirty="0">
                          <a:solidFill>
                            <a:srgbClr val="FFFFFF"/>
                          </a:solidFill>
                          <a:latin typeface="Arimo Bold"/>
                        </a:rPr>
                        <a:t>Reed Solomon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>
                          <a:solidFill>
                            <a:srgbClr val="FFFFFF"/>
                          </a:solidFill>
                          <a:latin typeface="Arimo Bold"/>
                        </a:rPr>
                        <a:t>Network Coding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>
                          <a:solidFill>
                            <a:srgbClr val="FFFFFF"/>
                          </a:solidFill>
                          <a:latin typeface="Arimo Bold"/>
                        </a:rPr>
                        <a:t>BCH Codes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>
                          <a:solidFill>
                            <a:srgbClr val="FFFFFF"/>
                          </a:solidFill>
                          <a:latin typeface="Arimo Bold"/>
                        </a:rPr>
                        <a:t>Fountain Codes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>
                          <a:solidFill>
                            <a:srgbClr val="FFFFFF"/>
                          </a:solidFill>
                          <a:latin typeface="Arimo Bold"/>
                        </a:rPr>
                        <a:t>Turbo Codes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>
                          <a:solidFill>
                            <a:srgbClr val="FFFFFF"/>
                          </a:solidFill>
                          <a:latin typeface="Arimo Bold"/>
                        </a:rPr>
                        <a:t>Conclusion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7"/>
                        </a:lnSpc>
                        <a:defRPr/>
                      </a:pPr>
                      <a:r>
                        <a:rPr lang="en-US" sz="2455" dirty="0">
                          <a:solidFill>
                            <a:srgbClr val="FFFFFF"/>
                          </a:solidFill>
                          <a:latin typeface="Arimo Bold"/>
                        </a:rPr>
                        <a:t>Q&amp;A</a:t>
                      </a:r>
                      <a:endParaRPr lang="en-US" sz="1100" dirty="0"/>
                    </a:p>
                  </a:txBody>
                  <a:tcPr marL="123825" marR="123825" marT="123825" marB="12382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1269085"/>
            <a:ext cx="960274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 dirty="0">
                <a:solidFill>
                  <a:srgbClr val="FFFFFF"/>
                </a:solidFill>
                <a:latin typeface="Poppins Bold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0933" y="4219575"/>
            <a:ext cx="1164613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2796" y="9258300"/>
            <a:ext cx="415230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Kong Siang Yew 202169990243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1768" y="4017550"/>
          <a:ext cx="15704464" cy="6269449"/>
        </p:xfrm>
        <a:graphic>
          <a:graphicData uri="http://schemas.openxmlformats.org/drawingml/2006/table">
            <a:tbl>
              <a:tblPr/>
              <a:tblGrid>
                <a:gridCol w="431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6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7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0119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FFF"/>
                          </a:solidFill>
                          <a:latin typeface="Poppins Medium"/>
                        </a:rPr>
                        <a:t>ESSENTIAL FOR RELIABILITY IN MODERN DIGITAL COMMUNICATIONS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USED EXTENSIVELY IN REAL-WORLD SYSTEMS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MANY POWERFUL TECHNIQUES EXIST, EACH WITH PROS AND CONS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330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 Medium"/>
                        </a:rPr>
                        <a:t>APPLYING THE RIGHT TECHNIQUE IS KEY TO PERFORMANCE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 Medium"/>
                        </a:rPr>
                        <a:t>TRADEOFFS EXIST BETWEEN COMPLEXITY, LATENCY, AND CAPABILITY</a:t>
                      </a:r>
                      <a:endParaRPr lang="en-US" sz="1100"/>
                    </a:p>
                    <a:p>
                      <a:pPr>
                        <a:lnSpc>
                          <a:spcPts val="4199"/>
                        </a:lnSpc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FFFFFF"/>
                          </a:solidFill>
                          <a:latin typeface="Poppins Medium"/>
                        </a:rPr>
                        <a:t>RESEARCH CONTINUES TO IMPROVE CODING EFFICIENCY AND EFFECTIVENESS</a:t>
                      </a:r>
                      <a:endParaRPr lang="en-US" sz="1100" dirty="0"/>
                    </a:p>
                    <a:p>
                      <a:pPr>
                        <a:lnSpc>
                          <a:spcPts val="4199"/>
                        </a:lnSpc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291768" y="1619911"/>
            <a:ext cx="14835430" cy="2013873"/>
            <a:chOff x="0" y="0"/>
            <a:chExt cx="19780573" cy="2685164"/>
          </a:xfrm>
        </p:grpSpPr>
        <p:sp>
          <p:nvSpPr>
            <p:cNvPr id="4" name="TextBox 4"/>
            <p:cNvSpPr txBox="1"/>
            <p:nvPr/>
          </p:nvSpPr>
          <p:spPr>
            <a:xfrm>
              <a:off x="0" y="2066039"/>
              <a:ext cx="1978057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10B5BF"/>
                  </a:solidFill>
                  <a:latin typeface="Poppins Medium"/>
                </a:rPr>
                <a:t>Error Correction Codes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9780573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Poppins Medium Bold"/>
                </a:rPr>
                <a:t>Conclusion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1400753"/>
            <a:ext cx="7160084" cy="5477464"/>
          </a:xfrm>
          <a:custGeom>
            <a:avLst/>
            <a:gdLst/>
            <a:ahLst/>
            <a:cxnLst/>
            <a:rect l="l" t="t" r="r" b="b"/>
            <a:pathLst>
              <a:path w="7160084" h="547746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698346" flipH="1">
            <a:off x="14309952" y="2598981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6" y="0"/>
                </a:moveTo>
                <a:lnTo>
                  <a:pt x="0" y="0"/>
                </a:lnTo>
                <a:lnTo>
                  <a:pt x="0" y="2955460"/>
                </a:lnTo>
                <a:lnTo>
                  <a:pt x="2866796" y="2955460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39388" y="4721518"/>
            <a:ext cx="10336162" cy="3921483"/>
            <a:chOff x="0" y="0"/>
            <a:chExt cx="13781550" cy="5228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4504743"/>
              <a:ext cx="13781550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19"/>
                </a:lnSpc>
              </a:pPr>
              <a:r>
                <a:rPr lang="en-US" sz="3599">
                  <a:solidFill>
                    <a:srgbClr val="10B5BF"/>
                  </a:solidFill>
                  <a:latin typeface="Poppins Medium"/>
                </a:rPr>
                <a:t>THANK YOU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3781550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Do you have</a:t>
              </a:r>
            </a:p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any questions?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3844" y="1022358"/>
            <a:ext cx="15120312" cy="8242284"/>
            <a:chOff x="0" y="0"/>
            <a:chExt cx="20160416" cy="10989713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20160416" cy="844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Poppins Medium Bold"/>
                </a:rPr>
                <a:t>Besides of LDPC , which code do you think could have the biggest impact on improving wireless communications like 5G?</a:t>
              </a:r>
            </a:p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6999" dirty="0">
                <a:solidFill>
                  <a:srgbClr val="FFFFFF"/>
                </a:solidFill>
                <a:latin typeface="Poppins Medium 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7988057" y="9728801"/>
              <a:ext cx="4184303" cy="1260911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29771" y="10044932"/>
              <a:ext cx="370087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oppins Medium"/>
                </a:rPr>
                <a:t>Q&amp;A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3844" y="1550995"/>
            <a:ext cx="15120312" cy="7185009"/>
            <a:chOff x="0" y="0"/>
            <a:chExt cx="20160416" cy="9580013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20160416" cy="703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Poppins Medium Bold"/>
                </a:rPr>
                <a:t>For real-time applications like streaming video or voice calls, which error correction code might work best?</a:t>
              </a:r>
            </a:p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6999">
                <a:solidFill>
                  <a:srgbClr val="FFFFFF"/>
                </a:solidFill>
                <a:latin typeface="Poppins Medium 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7988057" y="8319101"/>
              <a:ext cx="4184303" cy="1260911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229771" y="8635232"/>
              <a:ext cx="370087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Q&amp;A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00330" y="736612"/>
            <a:ext cx="12171476" cy="8184900"/>
            <a:chOff x="0" y="0"/>
            <a:chExt cx="16228634" cy="10913200"/>
          </a:xfrm>
        </p:grpSpPr>
        <p:sp>
          <p:nvSpPr>
            <p:cNvPr id="3" name="TextBox 3"/>
            <p:cNvSpPr txBox="1"/>
            <p:nvPr/>
          </p:nvSpPr>
          <p:spPr>
            <a:xfrm>
              <a:off x="0" y="2206868"/>
              <a:ext cx="15048722" cy="8706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https://en.wikipedia.org/wiki/Reed–Solomon_error_correction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https://www.cs.cmu.edu/~guyb/realworld/reedsolomon/reed_solomon_codes.html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https://en.wikipedia.org/wiki/Linear_network_coding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https://www.techopedia.com/definition/14833/network-coding#:~:text=Network%20coding%20is%20a%20networking,to%20accumulate%20the%20various%20transmissions.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https://www.techslang.com/definition/what-is-network-coding/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https://en.wikipedia.org/wiki/BCH_code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https://en.wikipedia.org/wiki/Fountain_code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https://www.linkedin.com/advice/0/how-do-turbo-codes-improve-reliability-lte-signals-skills-lte#:~:text=Turbo%20codes%20are%20different%20from,the%20performance%20of%20the%20decoder.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https://en.wikipedia.org/wiki/Turbo_code</a:t>
              </a:r>
            </a:p>
            <a:p>
              <a:pPr marL="502946" lvl="1" indent="-251473">
                <a:lnSpc>
                  <a:spcPts val="326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29">
                  <a:solidFill>
                    <a:srgbClr val="FFFFFF"/>
                  </a:solidFill>
                  <a:latin typeface="Poppins Medium Bold"/>
                </a:rPr>
                <a:t>https://chat.openai.com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6228634" cy="1448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288"/>
                </a:lnSpc>
              </a:pPr>
              <a:r>
                <a:rPr lang="en-US" sz="7534">
                  <a:solidFill>
                    <a:srgbClr val="10B5BF"/>
                  </a:solidFill>
                  <a:latin typeface="Poppins Medium Bold"/>
                </a:rPr>
                <a:t>Reference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55504" y="2992772"/>
            <a:ext cx="5646302" cy="4301456"/>
          </a:xfrm>
          <a:custGeom>
            <a:avLst/>
            <a:gdLst/>
            <a:ahLst/>
            <a:cxnLst/>
            <a:rect l="l" t="t" r="r" b="b"/>
            <a:pathLst>
              <a:path w="5646302" h="4301456">
                <a:moveTo>
                  <a:pt x="0" y="0"/>
                </a:moveTo>
                <a:lnTo>
                  <a:pt x="5646302" y="0"/>
                </a:lnTo>
                <a:lnTo>
                  <a:pt x="5646302" y="4301456"/>
                </a:lnTo>
                <a:lnTo>
                  <a:pt x="0" y="4301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0933" y="4219575"/>
            <a:ext cx="1164613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2761" y="9258300"/>
            <a:ext cx="423237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Kong Siang Yew 202169990243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7737" y="5076825"/>
            <a:ext cx="13312526" cy="17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8"/>
              </a:lnSpc>
            </a:pPr>
            <a:r>
              <a:rPr lang="en-US" sz="3305" u="none" dirty="0">
                <a:solidFill>
                  <a:srgbClr val="FFFFFF"/>
                </a:solidFill>
                <a:latin typeface="Poppins Medium"/>
              </a:rPr>
              <a:t>Why there is no error during data </a:t>
            </a:r>
            <a:r>
              <a:rPr lang="en-US" sz="3305" u="none" dirty="0" err="1">
                <a:solidFill>
                  <a:srgbClr val="FFFFFF"/>
                </a:solidFill>
                <a:latin typeface="Poppins Medium"/>
              </a:rPr>
              <a:t>trasmission</a:t>
            </a:r>
            <a:r>
              <a:rPr lang="en-US" sz="3305" u="none" dirty="0">
                <a:solidFill>
                  <a:srgbClr val="FFFFFF"/>
                </a:solidFill>
                <a:latin typeface="Poppins Medium"/>
              </a:rPr>
              <a:t> ?</a:t>
            </a:r>
          </a:p>
          <a:p>
            <a:pPr marL="0" lvl="0" indent="0" algn="ctr">
              <a:lnSpc>
                <a:spcPts val="4628"/>
              </a:lnSpc>
            </a:pPr>
            <a:endParaRPr lang="en-US" sz="3305" u="none" dirty="0">
              <a:solidFill>
                <a:srgbClr val="FFFFFF"/>
              </a:solidFill>
              <a:latin typeface="Poppins Medium"/>
            </a:endParaRPr>
          </a:p>
          <a:p>
            <a:pPr marL="0" lvl="0" indent="0" algn="ctr">
              <a:lnSpc>
                <a:spcPts val="4628"/>
              </a:lnSpc>
            </a:pPr>
            <a:r>
              <a:rPr lang="en-US" sz="3305" u="none" dirty="0">
                <a:solidFill>
                  <a:srgbClr val="FFFFFF"/>
                </a:solidFill>
                <a:latin typeface="Poppins Medium"/>
              </a:rPr>
              <a:t>How can it transmit information so accurately and reliably 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52822" y="3058581"/>
            <a:ext cx="1338235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u="none" dirty="0">
                <a:solidFill>
                  <a:srgbClr val="EDEDED"/>
                </a:solidFill>
                <a:latin typeface="Poppins Bold"/>
              </a:rPr>
              <a:t>How can it be?</a:t>
            </a:r>
          </a:p>
        </p:txBody>
      </p:sp>
      <p:sp>
        <p:nvSpPr>
          <p:cNvPr id="4" name="AutoShape 4"/>
          <p:cNvSpPr/>
          <p:nvPr/>
        </p:nvSpPr>
        <p:spPr>
          <a:xfrm>
            <a:off x="-493778" y="981075"/>
            <a:ext cx="19275556" cy="0"/>
          </a:xfrm>
          <a:prstGeom prst="line">
            <a:avLst/>
          </a:prstGeom>
          <a:ln w="47625" cap="rnd">
            <a:solidFill>
              <a:srgbClr val="00EF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493778" y="9258300"/>
            <a:ext cx="19275556" cy="0"/>
          </a:xfrm>
          <a:prstGeom prst="line">
            <a:avLst/>
          </a:prstGeom>
          <a:ln w="47625" cap="rnd">
            <a:solidFill>
              <a:srgbClr val="00EFF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949"/>
            <a:ext cx="7683500" cy="10287000"/>
            <a:chOff x="0" y="0"/>
            <a:chExt cx="20236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3638" cy="2709333"/>
            </a:xfrm>
            <a:custGeom>
              <a:avLst/>
              <a:gdLst/>
              <a:ahLst/>
              <a:cxnLst/>
              <a:rect l="l" t="t" r="r" b="b"/>
              <a:pathLst>
                <a:path w="2023638" h="2709333">
                  <a:moveTo>
                    <a:pt x="0" y="0"/>
                  </a:moveTo>
                  <a:lnTo>
                    <a:pt x="2023638" y="0"/>
                  </a:lnTo>
                  <a:lnTo>
                    <a:pt x="20236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4300" y="4107731"/>
            <a:ext cx="4762500" cy="32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2"/>
              </a:lnSpc>
              <a:spcBef>
                <a:spcPct val="0"/>
              </a:spcBef>
            </a:pPr>
            <a:r>
              <a:rPr lang="en-US" sz="6600" u="none">
                <a:solidFill>
                  <a:srgbClr val="FFFFFF"/>
                </a:solidFill>
                <a:latin typeface="Poppins Medium Bold"/>
              </a:rPr>
              <a:t>What is Error Correction Codes?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521709" y="1176054"/>
            <a:ext cx="6000818" cy="6759886"/>
            <a:chOff x="0" y="0"/>
            <a:chExt cx="8001091" cy="9013181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8001091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  <a:spcBef>
                  <a:spcPct val="0"/>
                </a:spcBef>
              </a:pPr>
              <a:r>
                <a:rPr lang="en-US" sz="3699" u="none" dirty="0">
                  <a:solidFill>
                    <a:srgbClr val="FFFFFF"/>
                  </a:solidFill>
                  <a:latin typeface="Poppins Light"/>
                </a:rPr>
                <a:t>Reliable data transmission is critical for modern communications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87081"/>
              <a:ext cx="774782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  <a:spcBef>
                  <a:spcPct val="0"/>
                </a:spcBef>
              </a:pPr>
              <a:r>
                <a:rPr lang="en-US" sz="3699" u="none">
                  <a:solidFill>
                    <a:srgbClr val="FFFFFF"/>
                  </a:solidFill>
                  <a:latin typeface="Poppins Light"/>
                </a:rPr>
                <a:t>Noise and interference causes errors during transmission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765281"/>
              <a:ext cx="8001091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39"/>
                </a:lnSpc>
                <a:spcBef>
                  <a:spcPct val="0"/>
                </a:spcBef>
              </a:pPr>
              <a:r>
                <a:rPr lang="en-US" sz="3699" u="none">
                  <a:solidFill>
                    <a:srgbClr val="FFFFFF"/>
                  </a:solidFill>
                  <a:latin typeface="Poppins Light"/>
                </a:rPr>
                <a:t>Error correction codes add redundancy to detect and correct errors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8168769" y="239382"/>
            <a:ext cx="1689100" cy="18579089"/>
            <a:chOff x="0" y="0"/>
            <a:chExt cx="444866" cy="4893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866" cy="4893258"/>
            </a:xfrm>
            <a:custGeom>
              <a:avLst/>
              <a:gdLst/>
              <a:ahLst/>
              <a:cxnLst/>
              <a:rect l="l" t="t" r="r" b="b"/>
              <a:pathLst>
                <a:path w="444866" h="4893258">
                  <a:moveTo>
                    <a:pt x="0" y="0"/>
                  </a:moveTo>
                  <a:lnTo>
                    <a:pt x="444866" y="0"/>
                  </a:lnTo>
                  <a:lnTo>
                    <a:pt x="444866" y="4893258"/>
                  </a:lnTo>
                  <a:lnTo>
                    <a:pt x="0" y="4893258"/>
                  </a:ln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705611" y="8704611"/>
            <a:ext cx="1602623" cy="1562154"/>
            <a:chOff x="0" y="0"/>
            <a:chExt cx="729955" cy="711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9955" cy="711522"/>
            </a:xfrm>
            <a:custGeom>
              <a:avLst/>
              <a:gdLst/>
              <a:ahLst/>
              <a:cxnLst/>
              <a:rect l="l" t="t" r="r" b="b"/>
              <a:pathLst>
                <a:path w="729955" h="711522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3500" y="492032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Freeform 3"/>
          <p:cNvSpPr/>
          <p:nvPr/>
        </p:nvSpPr>
        <p:spPr>
          <a:xfrm rot="-479821">
            <a:off x="15520716" y="1619948"/>
            <a:ext cx="3477167" cy="2886049"/>
          </a:xfrm>
          <a:custGeom>
            <a:avLst/>
            <a:gdLst/>
            <a:ahLst/>
            <a:cxnLst/>
            <a:rect l="l" t="t" r="r" b="b"/>
            <a:pathLst>
              <a:path w="3477167" h="2886049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    </a:t>
            </a:r>
          </a:p>
        </p:txBody>
      </p:sp>
      <p:sp>
        <p:nvSpPr>
          <p:cNvPr id="4" name="Freeform 4"/>
          <p:cNvSpPr/>
          <p:nvPr/>
        </p:nvSpPr>
        <p:spPr>
          <a:xfrm>
            <a:off x="12930241" y="82296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  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0933" y="3305175"/>
            <a:ext cx="11646135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Reed 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Solomon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4789" y="9258300"/>
            <a:ext cx="392831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Medium"/>
              </a:rPr>
              <a:t>Tan Yen Theng 202169990121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00743" y="6172200"/>
            <a:ext cx="2599482" cy="4114800"/>
          </a:xfrm>
          <a:custGeom>
            <a:avLst/>
            <a:gdLst/>
            <a:ahLst/>
            <a:cxnLst/>
            <a:rect l="l" t="t" r="r" b="b"/>
            <a:pathLst>
              <a:path w="2599482" h="4114800">
                <a:moveTo>
                  <a:pt x="0" y="0"/>
                </a:moveTo>
                <a:lnTo>
                  <a:pt x="2599482" y="0"/>
                </a:lnTo>
                <a:lnTo>
                  <a:pt x="25994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19026"/>
            <a:ext cx="1347832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 Medium Bold"/>
              </a:rPr>
              <a:t>Understanding of Reed-Solomon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43325"/>
            <a:ext cx="10116369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dirty="0"/>
          </a:p>
          <a:p>
            <a:pPr marL="798829" lvl="1" indent="-399415" algn="just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FFFFFF"/>
                </a:solidFill>
                <a:latin typeface="Poppins Light"/>
              </a:rPr>
              <a:t>recover lost or corrupted data</a:t>
            </a:r>
          </a:p>
          <a:p>
            <a:pPr marL="798829" lvl="1" indent="-399415">
              <a:lnSpc>
                <a:spcPts val="4439"/>
              </a:lnSpc>
              <a:buFont typeface="Arial"/>
              <a:buChar char="•"/>
            </a:pPr>
            <a:r>
              <a:rPr lang="en-US" sz="3699" dirty="0">
                <a:solidFill>
                  <a:srgbClr val="FFFFFF"/>
                </a:solidFill>
                <a:latin typeface="Poppins Light"/>
              </a:rPr>
              <a:t>powerful tool for ensuring data integrity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8644" y="6862476"/>
            <a:ext cx="74196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 Medium Bold"/>
              </a:rPr>
              <a:t>How does it work?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44000" y="1324305"/>
            <a:ext cx="0" cy="7933995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84877" y="6139506"/>
            <a:ext cx="3258227" cy="2570711"/>
          </a:xfrm>
          <a:custGeom>
            <a:avLst/>
            <a:gdLst/>
            <a:ahLst/>
            <a:cxnLst/>
            <a:rect l="l" t="t" r="r" b="b"/>
            <a:pathLst>
              <a:path w="3258227" h="2570711">
                <a:moveTo>
                  <a:pt x="0" y="0"/>
                </a:moveTo>
                <a:lnTo>
                  <a:pt x="3258227" y="0"/>
                </a:lnTo>
                <a:lnTo>
                  <a:pt x="3258227" y="2570712"/>
                </a:lnTo>
                <a:lnTo>
                  <a:pt x="0" y="2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43881"/>
            <a:ext cx="7428808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algebraic principles: FINITE FIELDS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encode data into codeword with redundant information (symbols)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decoder correct errors by the symbols </a:t>
            </a:r>
          </a:p>
          <a:p>
            <a:pPr>
              <a:lnSpc>
                <a:spcPts val="3512"/>
              </a:lnSpc>
            </a:pPr>
            <a:endParaRPr lang="en-US" sz="3000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3512"/>
              </a:lnSpc>
            </a:pPr>
            <a:r>
              <a:rPr lang="en-US" sz="2927" dirty="0">
                <a:solidFill>
                  <a:srgbClr val="FFFFFF"/>
                </a:solidFill>
                <a:latin typeface="Poppins Light"/>
              </a:rPr>
              <a:t>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9202" y="1441486"/>
            <a:ext cx="482203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ppins Medium Bold"/>
              </a:rPr>
              <a:t>Easy! Just...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77400" y="3238500"/>
            <a:ext cx="4343399" cy="9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Poppins Medium Bold"/>
              </a:rPr>
              <a:t>Note that: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97763" y="4644081"/>
            <a:ext cx="773708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size of codeword </a:t>
            </a:r>
          </a:p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+</a:t>
            </a:r>
          </a:p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degree of the generator polynomial </a:t>
            </a:r>
          </a:p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=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number of errors that can be corrected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01346" y="6481887"/>
            <a:ext cx="4401758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XOR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 logic operations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(addition in FINITE FIELDS 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1001</Words>
  <Application>Microsoft Macintosh PowerPoint</Application>
  <PresentationFormat>Custom</PresentationFormat>
  <Paragraphs>227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Poppins Light Bold</vt:lpstr>
      <vt:lpstr>Poppins Medium</vt:lpstr>
      <vt:lpstr>Poppins Medium Bold</vt:lpstr>
      <vt:lpstr>Arial</vt:lpstr>
      <vt:lpstr>Poppins Light</vt:lpstr>
      <vt:lpstr>Poppins Bold</vt:lpstr>
      <vt:lpstr>Arimo Bold</vt:lpstr>
      <vt:lpstr>Poppins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</dc:title>
  <cp:lastModifiedBy>SiangYew Alvin</cp:lastModifiedBy>
  <cp:revision>6</cp:revision>
  <cp:lastPrinted>2023-09-19T07:37:44Z</cp:lastPrinted>
  <dcterms:created xsi:type="dcterms:W3CDTF">2006-08-16T00:00:00Z</dcterms:created>
  <dcterms:modified xsi:type="dcterms:W3CDTF">2023-09-20T03:44:44Z</dcterms:modified>
  <dc:identifier>DAFticAwp0s</dc:identifier>
</cp:coreProperties>
</file>